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70"/>
  </p:notesMasterIdLst>
  <p:handoutMasterIdLst>
    <p:handoutMasterId r:id="rId71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340" r:id="rId32"/>
    <p:sldId id="272" r:id="rId33"/>
    <p:sldId id="331" r:id="rId34"/>
    <p:sldId id="332" r:id="rId35"/>
    <p:sldId id="273" r:id="rId36"/>
    <p:sldId id="307" r:id="rId37"/>
    <p:sldId id="295" r:id="rId38"/>
    <p:sldId id="296" r:id="rId39"/>
    <p:sldId id="310" r:id="rId40"/>
    <p:sldId id="282" r:id="rId41"/>
    <p:sldId id="333" r:id="rId42"/>
    <p:sldId id="292" r:id="rId43"/>
    <p:sldId id="326" r:id="rId44"/>
    <p:sldId id="334" r:id="rId45"/>
    <p:sldId id="335" r:id="rId46"/>
    <p:sldId id="336" r:id="rId47"/>
    <p:sldId id="337" r:id="rId48"/>
    <p:sldId id="338" r:id="rId49"/>
    <p:sldId id="339" r:id="rId50"/>
    <p:sldId id="323" r:id="rId51"/>
    <p:sldId id="314" r:id="rId52"/>
    <p:sldId id="329" r:id="rId53"/>
    <p:sldId id="304" r:id="rId54"/>
    <p:sldId id="316" r:id="rId55"/>
    <p:sldId id="276" r:id="rId56"/>
    <p:sldId id="286" r:id="rId57"/>
    <p:sldId id="287" r:id="rId58"/>
    <p:sldId id="281" r:id="rId59"/>
    <p:sldId id="306" r:id="rId60"/>
    <p:sldId id="305" r:id="rId61"/>
    <p:sldId id="293" r:id="rId62"/>
    <p:sldId id="275" r:id="rId63"/>
    <p:sldId id="311" r:id="rId64"/>
    <p:sldId id="289" r:id="rId65"/>
    <p:sldId id="290" r:id="rId66"/>
    <p:sldId id="291" r:id="rId67"/>
    <p:sldId id="285" r:id="rId68"/>
    <p:sldId id="263" r:id="rId69"/>
  </p:sldIdLst>
  <p:sldSz cx="12192000" cy="6858000"/>
  <p:notesSz cx="6858000" cy="9144000"/>
  <p:embeddedFontLs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entury Gothic" panose="020B0502020202020204" pitchFamily="34" charset="0"/>
      <p:regular r:id="rId76"/>
      <p:bold r:id="rId77"/>
      <p:italic r:id="rId78"/>
      <p:boldItalic r:id="rId79"/>
    </p:embeddedFont>
    <p:embeddedFont>
      <p:font typeface="Galano Grotesque Light" pitchFamily="2" charset="77"/>
      <p:regular r:id="rId80"/>
    </p:embeddedFont>
    <p:embeddedFont>
      <p:font typeface="Galano Grotesque Medium" pitchFamily="2" charset="77"/>
      <p:regular r:id="rId81"/>
    </p:embeddedFont>
    <p:embeddedFont>
      <p:font typeface="Montserrat Light" pitchFamily="2" charset="77"/>
      <p:regular r:id="rId82"/>
      <p:italic r:id="rId8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340"/>
            <p14:sldId id="272"/>
            <p14:sldId id="331"/>
            <p14:sldId id="332"/>
            <p14:sldId id="273"/>
            <p14:sldId id="307"/>
            <p14:sldId id="295"/>
            <p14:sldId id="296"/>
            <p14:sldId id="310"/>
            <p14:sldId id="282"/>
            <p14:sldId id="333"/>
            <p14:sldId id="292"/>
            <p14:sldId id="326"/>
            <p14:sldId id="334"/>
            <p14:sldId id="335"/>
            <p14:sldId id="336"/>
            <p14:sldId id="337"/>
            <p14:sldId id="338"/>
            <p14:sldId id="339"/>
            <p14:sldId id="323"/>
            <p14:sldId id="314"/>
            <p14:sldId id="329"/>
            <p14:sldId id="304"/>
            <p14:sldId id="316"/>
            <p14:sldId id="276"/>
            <p14:sldId id="286"/>
            <p14:sldId id="287"/>
            <p14:sldId id="281"/>
            <p14:sldId id="306"/>
            <p14:sldId id="305"/>
            <p14:sldId id="293"/>
            <p14:sldId id="275"/>
            <p14:sldId id="311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7"/>
    <a:srgbClr val="61A83F"/>
    <a:srgbClr val="283583"/>
    <a:srgbClr val="43A83F"/>
    <a:srgbClr val="60A73E"/>
    <a:srgbClr val="FFFD78"/>
    <a:srgbClr val="558ADF"/>
    <a:srgbClr val="283483"/>
    <a:srgbClr val="4974B8"/>
    <a:srgbClr val="416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97" autoAdjust="0"/>
    <p:restoredTop sz="84375"/>
  </p:normalViewPr>
  <p:slideViewPr>
    <p:cSldViewPr snapToGrid="0">
      <p:cViewPr varScale="1">
        <p:scale>
          <a:sx n="91" d="100"/>
          <a:sy n="91" d="100"/>
        </p:scale>
        <p:origin x="1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6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5.fntdata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642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225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390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dirty="0">
                <a:solidFill>
                  <a:schemeClr val="bg2"/>
                </a:solidFill>
              </a:rPr>
              <a:t>(Julia)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086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400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00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681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5179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622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201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6570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Pisarski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299273" y="1979101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</a:t>
            </a:r>
            <a:r>
              <a:rPr lang="en-US" sz="2000" dirty="0" err="1">
                <a:solidFill>
                  <a:schemeClr val="bg2"/>
                </a:solidFill>
              </a:rPr>
              <a:t>GitClass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Porównaj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sklonowanego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, ze </a:t>
            </a:r>
            <a:r>
              <a:rPr lang="en-US" sz="2000" dirty="0" err="1">
                <a:solidFill>
                  <a:schemeClr val="bg2"/>
                </a:solidFill>
              </a:rPr>
              <a:t>zdalnym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/intro/Lab2/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1024179" y="4288887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pl-PL" sz="2000" dirty="0">
                <a:solidFill>
                  <a:schemeClr val="bg2"/>
                </a:solidFill>
              </a:rPr>
              <a:t>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1024178" y="4260664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diff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&lt;message&gt;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56105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3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301166" y="1986019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pl-PL" sz="2000" i="1" dirty="0"/>
              <a:t>feature</a:t>
            </a:r>
            <a:r>
              <a:rPr lang="en-US" sz="2000" i="1" dirty="0"/>
              <a:t>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miesiąc urodzenia do nazwy pliku</a:t>
            </a:r>
            <a:r>
              <a:rPr lang="en-US" sz="2000" dirty="0">
                <a:solidFill>
                  <a:schemeClr val="bg2"/>
                </a:solidFill>
              </a:rPr>
              <a:t> (np. Julia_luty.txt)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git add)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3922183"/>
            <a:ext cx="10286245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ŚCIĄGAWKA: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en-US" sz="1600" b="1" dirty="0">
                <a:solidFill>
                  <a:schemeClr val="lt1"/>
                </a:solidFill>
              </a:rPr>
              <a:t>mv &lt;</a:t>
            </a:r>
            <a:r>
              <a:rPr lang="en-US" sz="1600" b="1" dirty="0" err="1">
                <a:solidFill>
                  <a:schemeClr val="lt1"/>
                </a:solidFill>
              </a:rPr>
              <a:t>old_file_name</a:t>
            </a:r>
            <a:r>
              <a:rPr lang="en-US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new_file_name</a:t>
            </a:r>
            <a:r>
              <a:rPr lang="en-US" sz="1600" b="1" dirty="0">
                <a:solidFill>
                  <a:schemeClr val="lt1"/>
                </a:solidFill>
              </a:rPr>
              <a:t>&gt;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zmiana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nazwy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add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 --</a:t>
            </a:r>
            <a:r>
              <a:rPr lang="pl-PL" sz="1600" b="1" dirty="0" err="1">
                <a:solidFill>
                  <a:schemeClr val="lt1"/>
                </a:solidFill>
              </a:rPr>
              <a:t>graph</a:t>
            </a:r>
            <a:r>
              <a:rPr lang="pl-PL" sz="1600" b="1" dirty="0">
                <a:solidFill>
                  <a:schemeClr val="lt1"/>
                </a:solidFill>
              </a:rPr>
              <a:t> --</a:t>
            </a:r>
            <a:r>
              <a:rPr lang="pl-PL" sz="1600" b="1" dirty="0" err="1">
                <a:solidFill>
                  <a:schemeClr val="lt1"/>
                </a:solidFill>
              </a:rPr>
              <a:t>oneline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1503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pobranie śledzonego </a:t>
            </a:r>
            <a:r>
              <a:rPr lang="pl-PL" sz="1800" dirty="0" err="1"/>
              <a:t>brancha</a:t>
            </a:r>
            <a:r>
              <a:rPr lang="pl-PL" sz="1800" dirty="0"/>
              <a:t> ze zdalnego repozytorium i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pobranie podanego </a:t>
            </a:r>
            <a:r>
              <a:rPr lang="pl-PL" sz="1800" dirty="0" err="1"/>
              <a:t>brancha</a:t>
            </a:r>
            <a:r>
              <a:rPr lang="pl-PL" sz="1800" dirty="0"/>
              <a:t> i repozytorium oraz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4446137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76" y="2514601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76355" y="2229444"/>
            <a:ext cx="100392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l-PL" sz="2000" dirty="0" err="1">
                <a:solidFill>
                  <a:schemeClr val="bg2"/>
                </a:solidFill>
              </a:rPr>
              <a:t>Zmerguj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/>
              <a:t>feature</a:t>
            </a:r>
            <a:r>
              <a:rPr lang="pl-PL" sz="2000" dirty="0">
                <a:solidFill>
                  <a:schemeClr val="bg2"/>
                </a:solidFill>
              </a:rPr>
              <a:t> z </a:t>
            </a:r>
            <a:r>
              <a:rPr lang="pl-PL" sz="2000" dirty="0" err="1">
                <a:solidFill>
                  <a:schemeClr val="bg2"/>
                </a:solidFill>
              </a:rPr>
              <a:t>branchem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/>
              <a:t>master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Wykonaj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r>
              <a:rPr lang="pl-PL" sz="2000" dirty="0">
                <a:solidFill>
                  <a:schemeClr val="bg2"/>
                </a:solidFill>
              </a:rPr>
              <a:t> do zdalnego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952877" y="4203537"/>
            <a:ext cx="10286245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0A73E"/>
                </a:solidFill>
              </a:rPr>
              <a:t>ŚCIĄGAWKA:</a:t>
            </a:r>
          </a:p>
          <a:p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merge</a:t>
            </a:r>
            <a:r>
              <a:rPr lang="pl-PL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branch_name</a:t>
            </a:r>
            <a:r>
              <a:rPr lang="pl-PL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- scalanie danego </a:t>
            </a:r>
            <a:r>
              <a:rPr lang="pl-PL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masterem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push</a:t>
            </a:r>
            <a:r>
              <a:rPr lang="pl-PL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remote_repository_name</a:t>
            </a:r>
            <a:r>
              <a:rPr lang="pl-PL" sz="2000" b="1" dirty="0">
                <a:solidFill>
                  <a:schemeClr val="lt1"/>
                </a:solidFill>
              </a:rPr>
              <a:t>&gt; &lt;</a:t>
            </a:r>
            <a:r>
              <a:rPr lang="en-US" sz="2000" b="1" dirty="0" err="1">
                <a:solidFill>
                  <a:schemeClr val="lt1"/>
                </a:solidFill>
              </a:rPr>
              <a:t>branch_name</a:t>
            </a:r>
            <a:r>
              <a:rPr lang="pl-PL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609" y="279296"/>
            <a:ext cx="5920352" cy="1797803"/>
          </a:xfrm>
        </p:spPr>
        <p:txBody>
          <a:bodyPr/>
          <a:lstStyle/>
          <a:p>
            <a:r>
              <a:rPr lang="pl-PL" dirty="0"/>
              <a:t>Zadanie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69515" y="1697508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Edytuj istniejący plik „zadanie_8.txt”, (co mają zrobić z treścią? Np.. Utwórz rym dopisując ostatni wers)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żarty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informatyczne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błędami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ortograficznymi</a:t>
            </a:r>
            <a:r>
              <a:rPr lang="en-US" sz="2000" dirty="0">
                <a:solidFill>
                  <a:schemeClr val="bg2"/>
                </a:solidFill>
              </a:rPr>
              <a:t>? </a:t>
            </a:r>
            <a:r>
              <a:rPr lang="en-US" sz="2000" dirty="0" err="1">
                <a:solidFill>
                  <a:schemeClr val="bg2"/>
                </a:solidFill>
              </a:rPr>
              <a:t>Albo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proste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równania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matematyczne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dwie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osoby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uzupełniają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dobre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wyniki</a:t>
            </a:r>
            <a:r>
              <a:rPr lang="en-US" sz="2000" dirty="0">
                <a:solidFill>
                  <a:schemeClr val="bg2"/>
                </a:solidFill>
              </a:rPr>
              <a:t> a </a:t>
            </a:r>
            <a:r>
              <a:rPr lang="en-US" sz="2000" dirty="0" err="1">
                <a:solidFill>
                  <a:schemeClr val="bg2"/>
                </a:solidFill>
              </a:rPr>
              <a:t>dwie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osoby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psują</a:t>
            </a:r>
            <a:r>
              <a:rPr lang="en-US" sz="2000" dirty="0">
                <a:solidFill>
                  <a:schemeClr val="bg2"/>
                </a:solidFill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pracujesz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najbardziej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aktualnej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wersji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Commituj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Wyślij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zdalnego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Współpracując z resztą zespołu rozwiąż konflikty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0CE3C-F39A-364E-B711-32A025809AC3}"/>
              </a:ext>
            </a:extLst>
          </p:cNvPr>
          <p:cNvSpPr txBox="1"/>
          <p:nvPr/>
        </p:nvSpPr>
        <p:spPr>
          <a:xfrm>
            <a:off x="790617" y="4431167"/>
            <a:ext cx="10610766" cy="195280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commit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en-US" b="1" dirty="0">
                <a:solidFill>
                  <a:schemeClr val="bg2"/>
                </a:solidFill>
              </a:rPr>
              <a:t>fetch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sprawdzenie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push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wypchnięcie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mergetool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</a:t>
            </a:r>
            <a:r>
              <a:rPr lang="en-US" dirty="0" err="1">
                <a:solidFill>
                  <a:schemeClr val="bg2"/>
                </a:solidFill>
              </a:rPr>
              <a:t>otworzenie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graficznego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narzędzia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rozwiązywania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konfliktów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707010" y="3923918"/>
            <a:ext cx="2675567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338704" y="2341564"/>
            <a:ext cx="5398896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Podsumowanie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  <a:stCxn id="57" idx="4"/>
            <a:endCxn id="62" idx="0"/>
          </p:cNvCxnSpPr>
          <p:nvPr/>
        </p:nvCxnSpPr>
        <p:spPr>
          <a:xfrm flipH="1">
            <a:off x="4476315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  <a:stCxn id="54" idx="4"/>
            <a:endCxn id="57" idx="0"/>
          </p:cNvCxnSpPr>
          <p:nvPr/>
        </p:nvCxnSpPr>
        <p:spPr>
          <a:xfrm>
            <a:off x="4470810" y="2565999"/>
            <a:ext cx="11764" cy="1133482"/>
          </a:xfrm>
          <a:prstGeom prst="straightConnector1">
            <a:avLst/>
          </a:prstGeom>
          <a:ln w="53975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684451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134138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FF28F24-8728-1A4F-A844-50CAA0C03193}"/>
              </a:ext>
            </a:extLst>
          </p:cNvPr>
          <p:cNvGrpSpPr/>
          <p:nvPr/>
        </p:nvGrpSpPr>
        <p:grpSpPr>
          <a:xfrm>
            <a:off x="288685" y="1548572"/>
            <a:ext cx="1662149" cy="448873"/>
            <a:chOff x="389308" y="1964387"/>
            <a:chExt cx="1662149" cy="44887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2097E5-75D4-9045-892A-385062987F50}"/>
                </a:ext>
              </a:extLst>
            </p:cNvPr>
            <p:cNvSpPr/>
            <p:nvPr/>
          </p:nvSpPr>
          <p:spPr>
            <a:xfrm>
              <a:off x="389308" y="1988923"/>
              <a:ext cx="1662149" cy="395430"/>
            </a:xfrm>
            <a:prstGeom prst="rect">
              <a:avLst/>
            </a:prstGeom>
            <a:noFill/>
            <a:ln w="57150">
              <a:solidFill>
                <a:srgbClr val="61A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solidFill>
                    <a:srgbClr val="61A83F"/>
                  </a:solidFill>
                </a:rPr>
                <a:t>       </a:t>
              </a:r>
              <a:r>
                <a:rPr lang="pl-PL" b="1" dirty="0" err="1">
                  <a:solidFill>
                    <a:srgbClr val="61A83F"/>
                  </a:solidFill>
                </a:rPr>
                <a:t>remote</a:t>
              </a:r>
              <a:endParaRPr lang="pl-PL" b="1" dirty="0">
                <a:solidFill>
                  <a:srgbClr val="61A83F"/>
                </a:solidFill>
              </a:endParaRPr>
            </a:p>
          </p:txBody>
        </p:sp>
        <p:pic>
          <p:nvPicPr>
            <p:cNvPr id="47" name="Picture 46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12D4DA18-DE55-5F4A-A407-445DFEC03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08" y="1964387"/>
              <a:ext cx="448873" cy="448873"/>
            </a:xfrm>
            <a:prstGeom prst="rect">
              <a:avLst/>
            </a:prstGeom>
          </p:spPr>
        </p:pic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6373" y="2117126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61A83F"/>
                </a:solidFill>
              </a:rPr>
              <a:t>1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786FA73-0B34-6A4C-A08A-8B2D4D2EDA81}"/>
              </a:ext>
            </a:extLst>
          </p:cNvPr>
          <p:cNvGrpSpPr/>
          <p:nvPr/>
        </p:nvGrpSpPr>
        <p:grpSpPr>
          <a:xfrm>
            <a:off x="275898" y="3113197"/>
            <a:ext cx="1713123" cy="448871"/>
            <a:chOff x="338334" y="4115635"/>
            <a:chExt cx="1713123" cy="44887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321E043-20FD-BB4C-8CB6-2D460BC60F67}"/>
                </a:ext>
              </a:extLst>
            </p:cNvPr>
            <p:cNvSpPr/>
            <p:nvPr/>
          </p:nvSpPr>
          <p:spPr>
            <a:xfrm>
              <a:off x="351543" y="4142355"/>
              <a:ext cx="1699914" cy="395430"/>
            </a:xfrm>
            <a:prstGeom prst="rect">
              <a:avLst/>
            </a:prstGeom>
            <a:noFill/>
            <a:ln w="57150">
              <a:solidFill>
                <a:srgbClr val="2835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solidFill>
                    <a:srgbClr val="283583"/>
                  </a:solidFill>
                </a:rPr>
                <a:t>       </a:t>
              </a:r>
              <a:r>
                <a:rPr lang="pl-PL" b="1" dirty="0" err="1">
                  <a:solidFill>
                    <a:srgbClr val="283583"/>
                  </a:solidFill>
                </a:rPr>
                <a:t>local</a:t>
              </a:r>
              <a:endParaRPr lang="pl-PL" b="1" dirty="0">
                <a:solidFill>
                  <a:srgbClr val="283583"/>
                </a:solidFill>
              </a:endParaRPr>
            </a:p>
          </p:txBody>
        </p:sp>
        <p:pic>
          <p:nvPicPr>
            <p:cNvPr id="56" name="Picture 55" descr="A close up of a sign&#10;&#10;Description automatically generated">
              <a:extLst>
                <a:ext uri="{FF2B5EF4-FFF2-40B4-BE49-F238E27FC236}">
                  <a16:creationId xmlns:a16="http://schemas.microsoft.com/office/drawing/2014/main" id="{6B779D9C-2C6E-A247-A5F9-16CCF816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34" y="4115635"/>
              <a:ext cx="448871" cy="448871"/>
            </a:xfrm>
            <a:prstGeom prst="rect">
              <a:avLst/>
            </a:prstGeom>
          </p:spPr>
        </p:pic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58137" y="3699481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764440"/>
            <a:ext cx="1220166" cy="588312"/>
          </a:xfrm>
          <a:prstGeom prst="rect">
            <a:avLst/>
          </a:prstGeom>
          <a:solidFill>
            <a:srgbClr val="61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 git </a:t>
            </a:r>
            <a:r>
              <a:rPr lang="pl-PL" dirty="0" err="1"/>
              <a:t>pull</a:t>
            </a:r>
            <a:endParaRPr lang="pl-PL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51878" y="5945244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7382577" y="5945244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2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4700751" y="6169680"/>
            <a:ext cx="2681826" cy="1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5143733" y="5962255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7382577" y="3699481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2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7607013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6878773" y="4684451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7382577" y="2117126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61A83F"/>
                </a:solidFill>
              </a:rPr>
              <a:t>2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  <a:stCxn id="73" idx="0"/>
            <a:endCxn id="80" idx="4"/>
          </p:cNvCxnSpPr>
          <p:nvPr/>
        </p:nvCxnSpPr>
        <p:spPr>
          <a:xfrm flipV="1">
            <a:off x="7607014" y="2565999"/>
            <a:ext cx="0" cy="1133482"/>
          </a:xfrm>
          <a:prstGeom prst="straightConnector1">
            <a:avLst/>
          </a:prstGeom>
          <a:ln w="53975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6996930" y="2840639"/>
            <a:ext cx="1220166" cy="414851"/>
          </a:xfrm>
          <a:prstGeom prst="rect">
            <a:avLst/>
          </a:prstGeom>
          <a:solidFill>
            <a:srgbClr val="61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42087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 które umożliwiają wskazanie konkretnego snapshota: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Suma kontrolna SHA-1 </a:t>
            </a:r>
            <a:r>
              <a:rPr lang="pl-PL" sz="1800" dirty="0">
                <a:sym typeface="Wingdings" pitchFamily="2" charset="2"/>
              </a:rPr>
              <a:t>(pełna lub skrócona min 4 znaki, zazwyczaj 8)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dirty="0">
                <a:sym typeface="Wingdings" pitchFamily="2" charset="2"/>
              </a:rPr>
              <a:t>Nazwa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brancha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aktualnie wybrany snapshot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aktualnie wybranego snapshota (równoznaczne z HEAD~)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drugi rodzic aktualnie wybranego snapshota (użyteczne przy </a:t>
            </a:r>
            <a:r>
              <a:rPr lang="pl-PL" sz="1800" dirty="0" err="1">
                <a:sym typeface="Wingdings" pitchFamily="2" charset="2"/>
              </a:rPr>
              <a:t>mergowaniu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aktualnie wybranego </a:t>
            </a:r>
            <a:r>
              <a:rPr lang="pl-PL" sz="1800" dirty="0" err="1">
                <a:sym typeface="Wingdings" pitchFamily="2" charset="2"/>
              </a:rPr>
              <a:t>snapshota</a:t>
            </a:r>
            <a:r>
              <a:rPr lang="pl-PL" sz="1800" dirty="0">
                <a:sym typeface="Wingdings" pitchFamily="2" charset="2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Wskazywanie snapshota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4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383205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zapisuje wszystkie śledzone pliki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b="1" dirty="0" err="1">
                <a:solidFill>
                  <a:schemeClr val="accent2"/>
                </a:solidFill>
              </a:rPr>
              <a:t>apply</a:t>
            </a:r>
            <a:r>
              <a:rPr lang="pl-PL" sz="1800" b="1" dirty="0">
                <a:solidFill>
                  <a:schemeClr val="accent2"/>
                </a:solidFill>
              </a:rPr>
              <a:t>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pop &lt;i&gt;</a:t>
            </a:r>
            <a:r>
              <a:rPr lang="pl-PL" sz="1800" dirty="0"/>
              <a:t> – aplikuje zmiany ze schowka i usuwa je z listy zmian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91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24476856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67595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126470"/>
              </p:ext>
            </p:extLst>
          </p:nvPr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 err="1">
                <a:solidFill>
                  <a:schemeClr val="tx2"/>
                </a:solidFill>
              </a:rPr>
              <a:t>https</a:t>
            </a:r>
            <a:r>
              <a:rPr lang="pl-PL" dirty="0">
                <a:solidFill>
                  <a:schemeClr val="tx2"/>
                </a:solidFill>
              </a:rPr>
              <a:t>://</a:t>
            </a:r>
            <a:r>
              <a:rPr lang="pl-PL" dirty="0" err="1">
                <a:solidFill>
                  <a:schemeClr val="tx2"/>
                </a:solidFill>
              </a:rPr>
              <a:t>www.gitignore.io</a:t>
            </a:r>
            <a:endParaRPr lang="pl-PL" dirty="0">
              <a:solidFill>
                <a:schemeClr val="tx2"/>
              </a:solidFill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16867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9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47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Identyfikacja autora zmiany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44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13740</TotalTime>
  <Words>4724</Words>
  <Application>Microsoft Macintosh PowerPoint</Application>
  <PresentationFormat>Widescreen</PresentationFormat>
  <Paragraphs>607</Paragraphs>
  <Slides>65</Slides>
  <Notes>55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Calibri</vt:lpstr>
      <vt:lpstr>Montserrat Light</vt:lpstr>
      <vt:lpstr>Galano Grotesque Light</vt:lpstr>
      <vt:lpstr>Arial</vt:lpstr>
      <vt:lpstr>Wingdings</vt:lpstr>
      <vt:lpstr>Galano Grotesque Medium</vt:lpstr>
      <vt:lpstr>Century Gothic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Klonowanie zdalnego repozytorium polecenie: git clone</vt:lpstr>
      <vt:lpstr>Zadanie 5</vt:lpstr>
      <vt:lpstr>Zadanie 5 c.d.</vt:lpstr>
      <vt:lpstr>Praca z branchami</vt:lpstr>
      <vt:lpstr>Usuwanie plików ze staging area polecenie: git reset</vt:lpstr>
      <vt:lpstr>Usuwanie plików z repozytorium polecenie: git rm</vt:lpstr>
      <vt:lpstr>Przenoszenie plików polecenie: git mv</vt:lpstr>
      <vt:lpstr>Zadanie 6</vt:lpstr>
      <vt:lpstr>Pobranie zmian ze zdalnego repozytorium polecenie: git pull</vt:lpstr>
      <vt:lpstr>Scalanie gałęzi do mastera polecenie: git merge</vt:lpstr>
      <vt:lpstr>Wysłanie zmian do repozytorium polecenie: git push</vt:lpstr>
      <vt:lpstr>Zadanie 7</vt:lpstr>
      <vt:lpstr>Konflikty polecenie: git push</vt:lpstr>
      <vt:lpstr>Konflikty polecenie: git pull</vt:lpstr>
      <vt:lpstr>Konflikty polecenie: git diff </vt:lpstr>
      <vt:lpstr>Konflikty polecenie: git blame</vt:lpstr>
      <vt:lpstr>Konflikty polecenie: git mergetool</vt:lpstr>
      <vt:lpstr>Zadanie 8</vt:lpstr>
      <vt:lpstr>Podsumowanie</vt:lpstr>
      <vt:lpstr>Wskazywanie snapshota </vt:lpstr>
      <vt:lpstr>Pobranie zmian ze zdalnego repo polecenie: git fetch</vt:lpstr>
      <vt:lpstr>Stashowanie plików polecenie: git stash</vt:lpstr>
      <vt:lpstr>Stashowanie plików polecenie: git stash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x</vt:lpstr>
      <vt:lpstr>Zadanie x</vt:lpstr>
      <vt:lpstr>Zapamiętanie danych uwierzytelniających konfiguracja loginu i hasła</vt:lpstr>
      <vt:lpstr>”Czyste” repozytorium polecenie: git init / git clone --bare</vt:lpstr>
      <vt:lpstr>Identyfikacja autora zmiany polecenie: git blame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Karol Pisarek</cp:lastModifiedBy>
  <cp:revision>234</cp:revision>
  <dcterms:created xsi:type="dcterms:W3CDTF">2019-11-06T13:29:35Z</dcterms:created>
  <dcterms:modified xsi:type="dcterms:W3CDTF">2019-11-21T08:33:24Z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